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5"/>
  </p:notesMasterIdLst>
  <p:sldIdLst>
    <p:sldId id="258" r:id="rId2"/>
    <p:sldId id="266" r:id="rId3"/>
    <p:sldId id="267" r:id="rId4"/>
    <p:sldId id="268" r:id="rId5"/>
    <p:sldId id="269" r:id="rId6"/>
    <p:sldId id="270" r:id="rId7"/>
    <p:sldId id="271" r:id="rId8"/>
    <p:sldId id="272" r:id="rId9"/>
    <p:sldId id="273" r:id="rId10"/>
    <p:sldId id="274" r:id="rId11"/>
    <p:sldId id="279" r:id="rId12"/>
    <p:sldId id="278" r:id="rId13"/>
    <p:sldId id="27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8799B23B-EC83-4686-B30A-512413B5E67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p:cViewPr varScale="1">
        <p:scale>
          <a:sx n="79" d="100"/>
          <a:sy n="79" d="100"/>
        </p:scale>
        <p:origin x="-384"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BD4573-58E7-4156-A133-2731F5F8D1A6}" type="datetimeFigureOut">
              <a:rPr lang="en-US" smtClean="0"/>
              <a:pPr/>
              <a:t>2/14/2019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B0CF2-7F87-4E02-A248-870047730F99}" type="slidenum">
              <a:rPr lang="en-US" smtClean="0"/>
              <a:pPr/>
              <a:t>‹#›</a:t>
            </a:fld>
            <a:endParaRPr lang="en-US"/>
          </a:p>
        </p:txBody>
      </p:sp>
    </p:spTree>
    <p:extLst>
      <p:ext uri="{BB962C8B-B14F-4D97-AF65-F5344CB8AC3E}">
        <p14:creationId xmlns:p14="http://schemas.microsoft.com/office/powerpoint/2010/main" xmlns="" val="3614981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grpSp>
        <p:nvGrpSpPr>
          <p:cNvPr id="10" name="Group 9"/>
          <p:cNvGrpSpPr/>
          <p:nvPr/>
        </p:nvGrpSpPr>
        <p:grpSpPr>
          <a:xfrm>
            <a:off x="0" y="6208894"/>
            <a:ext cx="12192000" cy="649106"/>
            <a:chOff x="0" y="6208894"/>
            <a:chExt cx="12192000" cy="649106"/>
          </a:xfrm>
        </p:grpSpPr>
        <p:sp>
          <p:nvSpPr>
            <p:cNvPr id="2" name="Rectangle 1"/>
            <p:cNvSpPr/>
            <p:nvPr/>
          </p:nvSpPr>
          <p:spPr>
            <a:xfrm>
              <a:off x="3048" y="6220178"/>
              <a:ext cx="12188952" cy="637822"/>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cxnSp>
          <p:nvCxnSpPr>
            <p:cNvPr id="7" name="Straight Connector 6"/>
            <p:cNvCxnSpPr/>
            <p:nvPr/>
          </p:nvCxnSpPr>
          <p:spPr>
            <a:xfrm>
              <a:off x="0" y="6208894"/>
              <a:ext cx="121920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5" name="Straight Connector 4"/>
          <p:cNvCxnSpPr/>
          <p:nvPr userDrawn="1"/>
        </p:nvCxnSpPr>
        <p:spPr>
          <a:xfrm flipV="1">
            <a:off x="3048" y="5937956"/>
            <a:ext cx="8241" cy="56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V="1">
            <a:off x="3048" y="5937956"/>
            <a:ext cx="8241" cy="5644"/>
          </a:xfrm>
          <a:prstGeom prst="line">
            <a:avLst/>
          </a:prstGeom>
        </p:spPr>
        <p:style>
          <a:lnRef idx="1">
            <a:schemeClr val="accent1"/>
          </a:lnRef>
          <a:fillRef idx="0">
            <a:schemeClr val="accent1"/>
          </a:fillRef>
          <a:effectRef idx="0">
            <a:schemeClr val="accent1"/>
          </a:effectRef>
          <a:fontRef idx="minor">
            <a:schemeClr val="tx1"/>
          </a:fontRef>
        </p:style>
      </p:cxnSp>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tx2"/>
                </a:solidFill>
                <a:effectLst/>
                <a:latin typeface="+mj-lt"/>
                <a:ea typeface="+mj-ea"/>
                <a:cs typeface="+mj-cs"/>
              </a:defRPr>
            </a:lvl1pPr>
          </a:lstStyle>
          <a:p>
            <a:r>
              <a:rPr kumimoji="0" lang="en-US"/>
              <a:t>Click to edit Master title style</a:t>
            </a:r>
            <a:endParaRPr kumimoji="0" lang="en-US" dirty="0"/>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021A1D30-C0A0-4124-A783-34D9F15FA0FE}" type="datetime1">
              <a:rPr lang="en-US" smtClean="0"/>
              <a:pPr/>
              <a:t>2/14/2019</a:t>
            </a:fld>
            <a:endParaRPr lang="en-US"/>
          </a:p>
        </p:txBody>
      </p:sp>
      <p:sp>
        <p:nvSpPr>
          <p:cNvPr id="19" name="Footer Placeholder 18"/>
          <p:cNvSpPr>
            <a:spLocks noGrp="1"/>
          </p:cNvSpPr>
          <p:nvPr>
            <p:ph type="ftr" sz="quarter" idx="11"/>
          </p:nvPr>
        </p:nvSpPr>
        <p:spPr/>
        <p:txBody>
          <a:bodyPr/>
          <a:lstStyle/>
          <a:p>
            <a:r>
              <a:rPr lang="en-US" dirty="0"/>
              <a:t>Add a footer</a:t>
            </a:r>
          </a:p>
        </p:txBody>
      </p:sp>
      <p:sp>
        <p:nvSpPr>
          <p:cNvPr id="27" name="Slide Number Placeholder 26"/>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2980820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D2D5871-AB0F-4B3D-8861-97E78CB7B47E}" type="datetime1">
              <a:rPr lang="en-US" smtClean="0"/>
              <a:pPr/>
              <a:t>2/14/2019</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8777770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4418406-4C3F-4F3E-80BD-A22568EA37EB}" type="datetime1">
              <a:rPr lang="en-US" smtClean="0"/>
              <a:pPr/>
              <a:t>2/14/2019</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33697544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5F28077-7188-48C5-8679-2287FAC952E9}" type="datetime1">
              <a:rPr lang="en-US" smtClean="0"/>
              <a:pPr/>
              <a:t>2/14/2019</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14816821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Edit Master text styles</a:t>
            </a:r>
          </a:p>
        </p:txBody>
      </p:sp>
      <p:sp>
        <p:nvSpPr>
          <p:cNvPr id="4" name="Date Placeholder 3"/>
          <p:cNvSpPr>
            <a:spLocks noGrp="1"/>
          </p:cNvSpPr>
          <p:nvPr>
            <p:ph type="dt" sz="half" idx="10"/>
          </p:nvPr>
        </p:nvSpPr>
        <p:spPr/>
        <p:txBody>
          <a:bodyPr/>
          <a:lstStyle/>
          <a:p>
            <a:fld id="{D2DCB740-6776-4EE9-99FD-96D592FA5A23}" type="datetime1">
              <a:rPr lang="en-US" smtClean="0"/>
              <a:pPr/>
              <a:t>2/14/2019</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3531933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en-US"/>
              <a:t>Click to edit Master title style</a:t>
            </a:r>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05F6BD99-6FFD-46C5-B5E2-43A34BDA2566}" type="datetime1">
              <a:rPr lang="en-US" smtClean="0"/>
              <a:pPr/>
              <a:t>2/14/2019</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1090186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1"/>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1"/>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E022678E-214C-4CF8-97C7-95015FB02960}" type="datetime1">
              <a:rPr lang="en-US" smtClean="0"/>
              <a:pPr/>
              <a:t>2/14/2019</a:t>
            </a:fld>
            <a:endParaRPr lang="en-US"/>
          </a:p>
        </p:txBody>
      </p:sp>
      <p:sp>
        <p:nvSpPr>
          <p:cNvPr id="8" name="Footer Placeholder 7"/>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12501885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D55660E0-FA77-4473-A859-74127B089143}" type="datetime1">
              <a:rPr lang="en-US" smtClean="0"/>
              <a:pPr/>
              <a:t>2/14/2019</a:t>
            </a:fld>
            <a:endParaRPr lang="en-US"/>
          </a:p>
        </p:txBody>
      </p:sp>
      <p:sp>
        <p:nvSpPr>
          <p:cNvPr id="4" name="Footer Placeholder 3"/>
          <p:cNvSpPr>
            <a:spLocks noGrp="1"/>
          </p:cNvSpPr>
          <p:nvPr>
            <p:ph type="ftr" sz="quarter" idx="11"/>
          </p:nvPr>
        </p:nvSpPr>
        <p:spPr/>
        <p:txBody>
          <a:bodyPr/>
          <a:lstStyle/>
          <a:p>
            <a:r>
              <a:rPr lang="en-US" dirty="0"/>
              <a:t>Add a footer</a:t>
            </a:r>
          </a:p>
        </p:txBody>
      </p:sp>
      <p:sp>
        <p:nvSpPr>
          <p:cNvPr id="5" name="Slide Number Placeholder 4"/>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30718149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88D7B8-9F07-4899-827D-5F3CFDDEB574}" type="datetime1">
              <a:rPr lang="en-US" smtClean="0"/>
              <a:pPr/>
              <a:t>2/14/2019</a:t>
            </a:fld>
            <a:endParaRPr lang="en-US"/>
          </a:p>
        </p:txBody>
      </p:sp>
      <p:sp>
        <p:nvSpPr>
          <p:cNvPr id="3" name="Footer Placeholder 2"/>
          <p:cNvSpPr>
            <a:spLocks noGrp="1"/>
          </p:cNvSpPr>
          <p:nvPr>
            <p:ph type="ftr" sz="quarter" idx="11"/>
          </p:nvPr>
        </p:nvSpPr>
        <p:spPr/>
        <p:txBody>
          <a:bodyPr/>
          <a:lstStyle/>
          <a:p>
            <a:r>
              <a:rPr lang="en-US" dirty="0"/>
              <a:t>Add a footer</a:t>
            </a:r>
          </a:p>
        </p:txBody>
      </p:sp>
      <p:sp>
        <p:nvSpPr>
          <p:cNvPr id="4" name="Slide Number Placeholder 3"/>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2528821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Edit Master text styles</a:t>
            </a:r>
          </a:p>
        </p:txBody>
      </p:sp>
      <p:sp>
        <p:nvSpPr>
          <p:cNvPr id="5" name="Date Placeholder 4"/>
          <p:cNvSpPr>
            <a:spLocks noGrp="1"/>
          </p:cNvSpPr>
          <p:nvPr>
            <p:ph type="dt" sz="half" idx="10"/>
          </p:nvPr>
        </p:nvSpPr>
        <p:spPr/>
        <p:txBody>
          <a:bodyPr/>
          <a:lstStyle/>
          <a:p>
            <a:fld id="{B5197C5C-1CD1-417D-A89C-14747F5222C7}" type="datetime1">
              <a:rPr lang="en-US" smtClean="0"/>
              <a:pPr/>
              <a:t>2/14/2019</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19919267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Edit Master text styles</a:t>
            </a:r>
          </a:p>
        </p:txBody>
      </p:sp>
      <p:sp>
        <p:nvSpPr>
          <p:cNvPr id="5" name="Date Placeholder 4"/>
          <p:cNvSpPr>
            <a:spLocks noGrp="1"/>
          </p:cNvSpPr>
          <p:nvPr>
            <p:ph type="dt" sz="half" idx="10"/>
          </p:nvPr>
        </p:nvSpPr>
        <p:spPr/>
        <p:txBody>
          <a:bodyPr/>
          <a:lstStyle/>
          <a:p>
            <a:fld id="{1359EFBB-CFA1-4AA8-9123-F0B52DBD84FE}" type="datetime1">
              <a:rPr lang="en-US" smtClean="0"/>
              <a:pPr/>
              <a:t>2/14/2019</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a:xfrm>
            <a:off x="10769600" y="6356351"/>
            <a:ext cx="812800" cy="365125"/>
          </a:xfrm>
        </p:spPr>
        <p:txBody>
          <a:bodyPr/>
          <a:lstStyle/>
          <a:p>
            <a:fld id="{401CF334-2D5C-4859-84A6-CA7E6E43FAEB}" type="slidenum">
              <a:rPr lang="en-US" smtClean="0"/>
              <a:pPr/>
              <a:t>‹#›</a:t>
            </a:fld>
            <a:endParaRPr lang="en-US"/>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Tree>
    <p:extLst>
      <p:ext uri="{BB962C8B-B14F-4D97-AF65-F5344CB8AC3E}">
        <p14:creationId xmlns:p14="http://schemas.microsoft.com/office/powerpoint/2010/main" xmlns="" val="25196249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25" name="Group 24"/>
          <p:cNvGrpSpPr/>
          <p:nvPr/>
        </p:nvGrpSpPr>
        <p:grpSpPr>
          <a:xfrm>
            <a:off x="-29028" y="-7144"/>
            <a:ext cx="12240731" cy="6879658"/>
            <a:chOff x="0" y="-21658"/>
            <a:chExt cx="12240731" cy="6879658"/>
          </a:xfrm>
        </p:grpSpPr>
        <p:sp>
          <p:nvSpPr>
            <p:cNvPr id="26" name="Rectangle 25"/>
            <p:cNvSpPr/>
            <p:nvPr/>
          </p:nvSpPr>
          <p:spPr>
            <a:xfrm>
              <a:off x="31633"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a:off x="0" y="-21658"/>
              <a:ext cx="12240731" cy="1041400"/>
              <a:chOff x="-25356" y="-7144"/>
              <a:chExt cx="12240731" cy="1041400"/>
            </a:xfrm>
          </p:grpSpPr>
          <p:sp>
            <p:nvSpPr>
              <p:cNvPr id="28" name="Freeform 27"/>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sp>
            <p:nvSpPr>
              <p:cNvPr id="29" name="Freeform 28"/>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sz="1800">
                  <a:solidFill>
                    <a:schemeClr val="tx1"/>
                  </a:solidFill>
                  <a:latin typeface="+mn-lt"/>
                  <a:ea typeface="+mn-ea"/>
                  <a:cs typeface="+mn-cs"/>
                </a:endParaRPr>
              </a:p>
            </p:txBody>
          </p:sp>
          <p:grpSp>
            <p:nvGrpSpPr>
              <p:cNvPr id="31" name="Group 30"/>
              <p:cNvGrpSpPr/>
              <p:nvPr/>
            </p:nvGrpSpPr>
            <p:grpSpPr>
              <a:xfrm>
                <a:off x="-25356" y="202408"/>
                <a:ext cx="12240731" cy="649224"/>
                <a:chOff x="-19045" y="216550"/>
                <a:chExt cx="9180548" cy="649224"/>
              </a:xfrm>
            </p:grpSpPr>
            <p:sp>
              <p:nvSpPr>
                <p:cNvPr id="32" name="Freeform 3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33" name="Freeform 3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grpSp>
        </p:grpSp>
      </p:gr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en-US"/>
              <a:t>Click to edit Master title style</a:t>
            </a:r>
            <a:endParaRPr kumimoji="0" lang="en-US" dirty="0"/>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en-US"/>
              <a:t>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endParaRPr kumimoji="0" lang="en-US" dirty="0"/>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100">
                <a:solidFill>
                  <a:schemeClr val="tx1"/>
                </a:solidFill>
              </a:defRPr>
            </a:lvl1pPr>
          </a:lstStyle>
          <a:p>
            <a:fld id="{61146459-E3C3-4969-9224-5ED50B492D17}" type="datetime1">
              <a:rPr lang="en-US" smtClean="0"/>
              <a:pPr/>
              <a:t>2/14/2019</a:t>
            </a:fld>
            <a:endParaRPr lang="en-US" dirty="0"/>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100">
                <a:solidFill>
                  <a:schemeClr val="tx1"/>
                </a:solidFill>
              </a:defRPr>
            </a:lvl1pPr>
          </a:lstStyle>
          <a:p>
            <a:r>
              <a:rPr lang="en-US" dirty="0"/>
              <a:t>Add a footer</a:t>
            </a: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100">
                <a:solidFill>
                  <a:schemeClr val="tx1"/>
                </a:solidFill>
              </a:defRPr>
            </a:lvl1pPr>
          </a:lstStyle>
          <a:p>
            <a:fld id="{401CF334-2D5C-4859-84A6-CA7E6E43FAEB}" type="slidenum">
              <a:rPr lang="en-US" smtClean="0"/>
              <a:pPr/>
              <a:t>‹#›</a:t>
            </a:fld>
            <a:endParaRPr lang="en-US"/>
          </a:p>
        </p:txBody>
      </p:sp>
    </p:spTree>
    <p:extLst>
      <p:ext uri="{BB962C8B-B14F-4D97-AF65-F5344CB8AC3E}">
        <p14:creationId xmlns:p14="http://schemas.microsoft.com/office/powerpoint/2010/main" xmlns="" val="942852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lumMod val="50000"/>
          </a:schemeClr>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lumMod val="50000"/>
          </a:schemeClr>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lumMod val="50000"/>
          </a:schemeClr>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lumMod val="50000"/>
          </a:schemeClr>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lumMod val="75000"/>
          </a:schemeClr>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lumMod val="50000"/>
          </a:schemeClr>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lumMod val="75000"/>
          </a:schemeClr>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286000" indent="0" algn="l" rtl="0" eaLnBrk="1" latinLnBrk="0" hangingPunct="1">
        <a:spcBef>
          <a:spcPct val="20000"/>
        </a:spcBef>
        <a:buClr>
          <a:schemeClr val="tx2"/>
        </a:buClr>
        <a:buFontTx/>
        <a:buNone/>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hec.gov.pk/english/services/universities/QAA/InternalQA/Pages/Survey-Proforma.aspx"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69FE550A-7446-47BB-8344-B5F147596D75}"/>
              </a:ext>
            </a:extLst>
          </p:cNvPr>
          <p:cNvSpPr txBox="1"/>
          <p:nvPr/>
        </p:nvSpPr>
        <p:spPr>
          <a:xfrm>
            <a:off x="1270782" y="888722"/>
            <a:ext cx="9650436" cy="1200329"/>
          </a:xfrm>
          <a:prstGeom prst="rect">
            <a:avLst/>
          </a:prstGeom>
          <a:noFill/>
          <a:ln>
            <a:noFill/>
          </a:ln>
        </p:spPr>
        <p:txBody>
          <a:bodyPr wrap="square" rtlCol="0">
            <a:spAutoFit/>
          </a:bodyPr>
          <a:lstStyle/>
          <a:p>
            <a:pPr algn="ctr"/>
            <a:r>
              <a:rPr lang="en-US" sz="3600" dirty="0">
                <a:solidFill>
                  <a:srgbClr val="C00000"/>
                </a:solidFill>
                <a:latin typeface="Arial Black" panose="020B0A04020102020204" pitchFamily="34" charset="0"/>
              </a:rPr>
              <a:t>QUALITY ASSURANCE AND SELF ASSESSMENT REPORTS(SARs)</a:t>
            </a:r>
          </a:p>
        </p:txBody>
      </p:sp>
      <p:pic>
        <p:nvPicPr>
          <p:cNvPr id="4" name="Picture 3">
            <a:extLst>
              <a:ext uri="{FF2B5EF4-FFF2-40B4-BE49-F238E27FC236}">
                <a16:creationId xmlns:a16="http://schemas.microsoft.com/office/drawing/2014/main" xmlns="" id="{F0E57A78-A68D-4207-B45B-7A6744694AF9}"/>
              </a:ext>
            </a:extLst>
          </p:cNvPr>
          <p:cNvPicPr>
            <a:picLocks noChangeAspect="1"/>
          </p:cNvPicPr>
          <p:nvPr/>
        </p:nvPicPr>
        <p:blipFill>
          <a:blip r:embed="rId2"/>
          <a:stretch>
            <a:fillRect/>
          </a:stretch>
        </p:blipFill>
        <p:spPr>
          <a:xfrm>
            <a:off x="9132446" y="2163418"/>
            <a:ext cx="2421984" cy="2105263"/>
          </a:xfrm>
          <a:prstGeom prst="rect">
            <a:avLst/>
          </a:prstGeom>
        </p:spPr>
      </p:pic>
      <p:pic>
        <p:nvPicPr>
          <p:cNvPr id="5" name="Picture 4">
            <a:extLst>
              <a:ext uri="{FF2B5EF4-FFF2-40B4-BE49-F238E27FC236}">
                <a16:creationId xmlns:a16="http://schemas.microsoft.com/office/drawing/2014/main" xmlns="" id="{AC8AC7B4-D7FD-4987-BE2D-2B96005FBFC7}"/>
              </a:ext>
            </a:extLst>
          </p:cNvPr>
          <p:cNvPicPr>
            <a:picLocks noChangeAspect="1"/>
          </p:cNvPicPr>
          <p:nvPr/>
        </p:nvPicPr>
        <p:blipFill>
          <a:blip r:embed="rId3"/>
          <a:stretch>
            <a:fillRect/>
          </a:stretch>
        </p:blipFill>
        <p:spPr>
          <a:xfrm>
            <a:off x="473467" y="2269971"/>
            <a:ext cx="4561951" cy="2257460"/>
          </a:xfrm>
          <a:prstGeom prst="rect">
            <a:avLst/>
          </a:prstGeom>
        </p:spPr>
      </p:pic>
      <p:sp>
        <p:nvSpPr>
          <p:cNvPr id="7" name="Rectangle 6">
            <a:extLst>
              <a:ext uri="{FF2B5EF4-FFF2-40B4-BE49-F238E27FC236}">
                <a16:creationId xmlns:a16="http://schemas.microsoft.com/office/drawing/2014/main" xmlns="" id="{57E28267-A902-43C7-82C5-6E56569C8C46}"/>
              </a:ext>
            </a:extLst>
          </p:cNvPr>
          <p:cNvSpPr/>
          <p:nvPr/>
        </p:nvSpPr>
        <p:spPr>
          <a:xfrm>
            <a:off x="2724443" y="4174958"/>
            <a:ext cx="6743114" cy="2308324"/>
          </a:xfrm>
          <a:prstGeom prst="rect">
            <a:avLst/>
          </a:prstGeom>
        </p:spPr>
        <p:txBody>
          <a:bodyPr wrap="square">
            <a:spAutoFit/>
          </a:bodyPr>
          <a:lstStyle/>
          <a:p>
            <a:pPr lvl="0" algn="ctr">
              <a:spcBef>
                <a:spcPct val="50000"/>
              </a:spcBef>
              <a:defRPr/>
            </a:pPr>
            <a:r>
              <a:rPr lang="en-US" altLang="en-US" sz="3600" b="1" dirty="0" smtClean="0">
                <a:solidFill>
                  <a:srgbClr val="002060"/>
                </a:solidFill>
                <a:latin typeface="Monotype Corsiva" panose="03010101010201010101" pitchFamily="66" charset="0"/>
              </a:rPr>
              <a:t>Fazal ur Rehman</a:t>
            </a:r>
          </a:p>
          <a:p>
            <a:pPr lvl="0" algn="ctr">
              <a:spcBef>
                <a:spcPct val="50000"/>
              </a:spcBef>
              <a:defRPr/>
            </a:pPr>
            <a:r>
              <a:rPr lang="en-US" altLang="en-US" sz="3600" b="1" dirty="0" smtClean="0">
                <a:solidFill>
                  <a:srgbClr val="002060"/>
                </a:solidFill>
                <a:latin typeface="Monotype Corsiva" panose="03010101010201010101" pitchFamily="66" charset="0"/>
              </a:rPr>
              <a:t>Coordinator, QEC</a:t>
            </a:r>
            <a:endParaRPr lang="en-US" altLang="en-US" sz="3600" b="1" dirty="0">
              <a:solidFill>
                <a:srgbClr val="002060"/>
              </a:solidFill>
              <a:latin typeface="Monotype Corsiva" panose="03010101010201010101" pitchFamily="66" charset="0"/>
            </a:endParaRPr>
          </a:p>
          <a:p>
            <a:pPr lvl="0" algn="ctr">
              <a:spcBef>
                <a:spcPct val="50000"/>
              </a:spcBef>
              <a:defRPr/>
            </a:pPr>
            <a:r>
              <a:rPr lang="en-US" altLang="en-US" sz="3600" b="1" dirty="0">
                <a:solidFill>
                  <a:srgbClr val="002060"/>
                </a:solidFill>
                <a:latin typeface="Monotype Corsiva" panose="03010101010201010101" pitchFamily="66" charset="0"/>
              </a:rPr>
              <a:t>Govt. College University Faisalabad</a:t>
            </a:r>
          </a:p>
        </p:txBody>
      </p:sp>
    </p:spTree>
    <p:extLst>
      <p:ext uri="{BB962C8B-B14F-4D97-AF65-F5344CB8AC3E}">
        <p14:creationId xmlns:p14="http://schemas.microsoft.com/office/powerpoint/2010/main" xmlns="" val="16701322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BBEC9A8-CDCE-496C-A5EA-55FC2B932FE0}"/>
              </a:ext>
            </a:extLst>
          </p:cNvPr>
          <p:cNvSpPr/>
          <p:nvPr/>
        </p:nvSpPr>
        <p:spPr>
          <a:xfrm>
            <a:off x="590843" y="705178"/>
            <a:ext cx="11015003" cy="5132944"/>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200" b="1" dirty="0">
                <a:solidFill>
                  <a:srgbClr val="C00000"/>
                </a:solidFill>
                <a:latin typeface="Arial Black" panose="020B0A04020102020204" pitchFamily="34" charset="0"/>
              </a:rPr>
              <a:t>Criterion 8: Institutional Support </a:t>
            </a:r>
            <a:endParaRPr lang="en-US" sz="3200" dirty="0">
              <a:solidFill>
                <a:srgbClr val="C00000"/>
              </a:solidFill>
              <a:latin typeface="Arial Black" panose="020B0A04020102020204" pitchFamily="34" charset="0"/>
            </a:endParaRPr>
          </a:p>
          <a:p>
            <a:pPr algn="just">
              <a:lnSpc>
                <a:spcPct val="150000"/>
              </a:lnSpc>
            </a:pPr>
            <a:endParaRPr lang="en-US" sz="2400" b="1" dirty="0">
              <a:solidFill>
                <a:srgbClr val="000000"/>
              </a:solidFill>
              <a:latin typeface="Arial" panose="020B0604020202020204" pitchFamily="34" charset="0"/>
              <a:cs typeface="Arial" panose="020B0604020202020204" pitchFamily="34" charset="0"/>
            </a:endParaRP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8.1: T</a:t>
            </a:r>
            <a:r>
              <a:rPr lang="en-US" sz="2400" dirty="0">
                <a:solidFill>
                  <a:srgbClr val="002060"/>
                </a:solidFill>
                <a:latin typeface="Arial" panose="020B0604020202020204" pitchFamily="34" charset="0"/>
                <a:cs typeface="Arial" panose="020B0604020202020204" pitchFamily="34" charset="0"/>
              </a:rPr>
              <a:t>here must be </a:t>
            </a:r>
            <a:r>
              <a:rPr lang="en-US" sz="2400" b="1" dirty="0">
                <a:solidFill>
                  <a:srgbClr val="002060"/>
                </a:solidFill>
                <a:latin typeface="Arial" panose="020B0604020202020204" pitchFamily="34" charset="0"/>
                <a:cs typeface="Arial" panose="020B0604020202020204" pitchFamily="34" charset="0"/>
              </a:rPr>
              <a:t>sufficient support and financial resources </a:t>
            </a:r>
            <a:r>
              <a:rPr lang="en-US" sz="2400" dirty="0">
                <a:solidFill>
                  <a:srgbClr val="002060"/>
                </a:solidFill>
                <a:latin typeface="Arial" panose="020B0604020202020204" pitchFamily="34" charset="0"/>
                <a:cs typeface="Arial" panose="020B0604020202020204" pitchFamily="34" charset="0"/>
              </a:rPr>
              <a:t>to attract and retain high quality faculty and provide the means for them to maintain competence as teachers and scholars.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8.2: </a:t>
            </a:r>
            <a:r>
              <a:rPr lang="en-US" sz="2400" dirty="0">
                <a:solidFill>
                  <a:srgbClr val="002060"/>
                </a:solidFill>
                <a:latin typeface="Arial" panose="020B0604020202020204" pitchFamily="34" charset="0"/>
                <a:cs typeface="Arial" panose="020B0604020202020204" pitchFamily="34" charset="0"/>
              </a:rPr>
              <a:t>There must be </a:t>
            </a:r>
            <a:r>
              <a:rPr lang="en-US" sz="2400" b="1" dirty="0">
                <a:solidFill>
                  <a:srgbClr val="002060"/>
                </a:solidFill>
                <a:latin typeface="Arial" panose="020B0604020202020204" pitchFamily="34" charset="0"/>
                <a:cs typeface="Arial" panose="020B0604020202020204" pitchFamily="34" charset="0"/>
              </a:rPr>
              <a:t>an adequate number of high quality </a:t>
            </a:r>
            <a:r>
              <a:rPr lang="en-US" sz="2400" dirty="0">
                <a:solidFill>
                  <a:srgbClr val="002060"/>
                </a:solidFill>
                <a:latin typeface="Arial" panose="020B0604020202020204" pitchFamily="34" charset="0"/>
                <a:cs typeface="Arial" panose="020B0604020202020204" pitchFamily="34" charset="0"/>
              </a:rPr>
              <a:t>graduate students, research assistants and Ph.D. students.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8.3: Financial resources </a:t>
            </a:r>
            <a:r>
              <a:rPr lang="en-US" sz="2400" dirty="0">
                <a:solidFill>
                  <a:srgbClr val="002060"/>
                </a:solidFill>
                <a:latin typeface="Arial" panose="020B0604020202020204" pitchFamily="34" charset="0"/>
                <a:cs typeface="Arial" panose="020B0604020202020204" pitchFamily="34" charset="0"/>
              </a:rPr>
              <a:t>must be provided to acquire and maintain Library holdings, laboratories and computing facilities. </a:t>
            </a:r>
            <a:endParaRPr lang="en-US"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9745371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FADDCFA0-FF7F-4350-AD98-4C4AB4B1F9F3}"/>
              </a:ext>
            </a:extLst>
          </p:cNvPr>
          <p:cNvPicPr>
            <a:picLocks noChangeAspect="1"/>
          </p:cNvPicPr>
          <p:nvPr/>
        </p:nvPicPr>
        <p:blipFill rotWithShape="1">
          <a:blip r:embed="rId2"/>
          <a:srcRect l="41077" t="26655" r="40692" b="23885"/>
          <a:stretch/>
        </p:blipFill>
        <p:spPr>
          <a:xfrm>
            <a:off x="1941341" y="0"/>
            <a:ext cx="5162844" cy="6845000"/>
          </a:xfrm>
          <a:prstGeom prst="rect">
            <a:avLst/>
          </a:prstGeom>
        </p:spPr>
      </p:pic>
    </p:spTree>
    <p:extLst>
      <p:ext uri="{BB962C8B-B14F-4D97-AF65-F5344CB8AC3E}">
        <p14:creationId xmlns:p14="http://schemas.microsoft.com/office/powerpoint/2010/main" xmlns="" val="22627690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456DF9C-BD21-464D-BBBB-BBA4E1C7AC15}"/>
              </a:ext>
            </a:extLst>
          </p:cNvPr>
          <p:cNvSpPr/>
          <p:nvPr/>
        </p:nvSpPr>
        <p:spPr>
          <a:xfrm>
            <a:off x="689317" y="3105835"/>
            <a:ext cx="10860257" cy="907941"/>
          </a:xfrm>
          <a:prstGeom prst="rect">
            <a:avLst/>
          </a:prstGeom>
        </p:spPr>
        <p:txBody>
          <a:bodyPr wrap="square">
            <a:spAutoFit/>
          </a:bodyPr>
          <a:lstStyle/>
          <a:p>
            <a:r>
              <a:rPr lang="en-US" sz="3500" dirty="0">
                <a:hlinkClick r:id="rId2"/>
              </a:rPr>
              <a:t>http</a:t>
            </a:r>
            <a:r>
              <a:rPr lang="en-US" sz="3500" dirty="0" smtClean="0">
                <a:hlinkClick r:id="rId2"/>
              </a:rPr>
              <a:t>://</a:t>
            </a:r>
            <a:r>
              <a:rPr lang="en-US" sz="3500" dirty="0" smtClean="0"/>
              <a:t>gcuf.edu.pk/downloads/Qec_survey_form.zip</a:t>
            </a:r>
            <a:endParaRPr lang="en-US" sz="3500" dirty="0"/>
          </a:p>
          <a:p>
            <a:endParaRPr lang="en-US" dirty="0"/>
          </a:p>
        </p:txBody>
      </p:sp>
    </p:spTree>
    <p:extLst>
      <p:ext uri="{BB962C8B-B14F-4D97-AF65-F5344CB8AC3E}">
        <p14:creationId xmlns:p14="http://schemas.microsoft.com/office/powerpoint/2010/main" xmlns="" val="36205994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xmlns="" id="{293CE81E-197B-4A76-828E-EF5E3884CD7F}"/>
              </a:ext>
            </a:extLst>
          </p:cNvPr>
          <p:cNvSpPr txBox="1">
            <a:spLocks noChangeArrowheads="1"/>
          </p:cNvSpPr>
          <p:nvPr/>
        </p:nvSpPr>
        <p:spPr bwMode="auto">
          <a:xfrm>
            <a:off x="1896793" y="2868637"/>
            <a:ext cx="8153400" cy="1555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400">
                <a:solidFill>
                  <a:srgbClr val="FFFF00"/>
                </a:solidFill>
                <a:latin typeface="Arial" panose="020B0604020202020204" pitchFamily="34" charset="0"/>
              </a:defRPr>
            </a:lvl1pPr>
            <a:lvl2pPr marL="742950" indent="-285750">
              <a:defRPr sz="2400">
                <a:solidFill>
                  <a:srgbClr val="FFFF00"/>
                </a:solidFill>
                <a:latin typeface="Arial" panose="020B0604020202020204" pitchFamily="34" charset="0"/>
              </a:defRPr>
            </a:lvl2pPr>
            <a:lvl3pPr marL="1143000" indent="-228600">
              <a:defRPr sz="2400">
                <a:solidFill>
                  <a:srgbClr val="FFFF00"/>
                </a:solidFill>
                <a:latin typeface="Arial" panose="020B0604020202020204" pitchFamily="34" charset="0"/>
              </a:defRPr>
            </a:lvl3pPr>
            <a:lvl4pPr marL="1600200" indent="-228600">
              <a:defRPr sz="2400">
                <a:solidFill>
                  <a:srgbClr val="FFFF00"/>
                </a:solidFill>
                <a:latin typeface="Arial" panose="020B0604020202020204" pitchFamily="34" charset="0"/>
              </a:defRPr>
            </a:lvl4pPr>
            <a:lvl5pPr marL="2057400" indent="-228600">
              <a:defRPr sz="2400">
                <a:solidFill>
                  <a:srgbClr val="FFFF00"/>
                </a:solidFill>
                <a:latin typeface="Arial" panose="020B0604020202020204" pitchFamily="34" charset="0"/>
              </a:defRPr>
            </a:lvl5pPr>
            <a:lvl6pPr marL="2514600" indent="-228600" eaLnBrk="0" fontAlgn="base" hangingPunct="0">
              <a:spcBef>
                <a:spcPct val="0"/>
              </a:spcBef>
              <a:spcAft>
                <a:spcPct val="0"/>
              </a:spcAft>
              <a:defRPr sz="2400">
                <a:solidFill>
                  <a:srgbClr val="FFFF00"/>
                </a:solidFill>
                <a:latin typeface="Arial" panose="020B0604020202020204" pitchFamily="34" charset="0"/>
              </a:defRPr>
            </a:lvl6pPr>
            <a:lvl7pPr marL="2971800" indent="-228600" eaLnBrk="0" fontAlgn="base" hangingPunct="0">
              <a:spcBef>
                <a:spcPct val="0"/>
              </a:spcBef>
              <a:spcAft>
                <a:spcPct val="0"/>
              </a:spcAft>
              <a:defRPr sz="2400">
                <a:solidFill>
                  <a:srgbClr val="FFFF00"/>
                </a:solidFill>
                <a:latin typeface="Arial" panose="020B0604020202020204" pitchFamily="34" charset="0"/>
              </a:defRPr>
            </a:lvl7pPr>
            <a:lvl8pPr marL="3429000" indent="-228600" eaLnBrk="0" fontAlgn="base" hangingPunct="0">
              <a:spcBef>
                <a:spcPct val="0"/>
              </a:spcBef>
              <a:spcAft>
                <a:spcPct val="0"/>
              </a:spcAft>
              <a:defRPr sz="2400">
                <a:solidFill>
                  <a:srgbClr val="FFFF00"/>
                </a:solidFill>
                <a:latin typeface="Arial" panose="020B0604020202020204" pitchFamily="34" charset="0"/>
              </a:defRPr>
            </a:lvl8pPr>
            <a:lvl9pPr marL="3886200" indent="-228600" eaLnBrk="0" fontAlgn="base" hangingPunct="0">
              <a:spcBef>
                <a:spcPct val="0"/>
              </a:spcBef>
              <a:spcAft>
                <a:spcPct val="0"/>
              </a:spcAft>
              <a:defRPr sz="2400">
                <a:solidFill>
                  <a:srgbClr val="FFFF00"/>
                </a:solidFill>
                <a:latin typeface="Arial" panose="020B0604020202020204" pitchFamily="34" charset="0"/>
              </a:defRPr>
            </a:lvl9pPr>
          </a:lstStyle>
          <a:p>
            <a:pPr algn="ctr">
              <a:spcBef>
                <a:spcPct val="50000"/>
              </a:spcBef>
              <a:defRPr/>
            </a:pPr>
            <a:r>
              <a:rPr lang="en-US" altLang="en-US" sz="9600" dirty="0">
                <a:solidFill>
                  <a:srgbClr val="C00000"/>
                </a:solidFill>
                <a:latin typeface="Comic Sans MS" panose="030F0702030302020204" pitchFamily="66" charset="0"/>
              </a:rPr>
              <a:t> THANK YOU</a:t>
            </a:r>
          </a:p>
        </p:txBody>
      </p:sp>
    </p:spTree>
    <p:extLst>
      <p:ext uri="{BB962C8B-B14F-4D97-AF65-F5344CB8AC3E}">
        <p14:creationId xmlns:p14="http://schemas.microsoft.com/office/powerpoint/2010/main" xmlns="" val="17010042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FDE6F14-FC3D-4C57-B4F9-5881FE0B4680}"/>
              </a:ext>
            </a:extLst>
          </p:cNvPr>
          <p:cNvSpPr/>
          <p:nvPr/>
        </p:nvSpPr>
        <p:spPr>
          <a:xfrm>
            <a:off x="829995" y="642387"/>
            <a:ext cx="10986867" cy="6309420"/>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000" b="1" dirty="0">
                <a:solidFill>
                  <a:srgbClr val="C00000"/>
                </a:solidFill>
                <a:latin typeface="Arial Black" panose="020B0A04020102020204" pitchFamily="34" charset="0"/>
              </a:rPr>
              <a:t>CRITERIA AND STANDARDS </a:t>
            </a:r>
          </a:p>
          <a:p>
            <a:endParaRPr lang="en-US" sz="2800" dirty="0">
              <a:solidFill>
                <a:srgbClr val="000000"/>
              </a:solidFill>
              <a:latin typeface="Times New Roman" panose="02020603050405020304" pitchFamily="18" charset="0"/>
            </a:endParaRPr>
          </a:p>
          <a:p>
            <a:pPr>
              <a:lnSpc>
                <a:spcPct val="150000"/>
              </a:lnSpc>
            </a:pPr>
            <a:r>
              <a:rPr lang="en-US" sz="2400" b="1" dirty="0">
                <a:solidFill>
                  <a:srgbClr val="002060"/>
                </a:solidFill>
                <a:latin typeface="Arial" panose="020B0604020202020204" pitchFamily="34" charset="0"/>
                <a:cs typeface="Arial" panose="020B0604020202020204" pitchFamily="34" charset="0"/>
              </a:rPr>
              <a:t>1.Program Mission, Objectives and Outcomes (4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2.Curriculum Design and Organization (7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3.Laboratories and Computing Facilities (3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4.Student Support and guidance (3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5.Process Control (5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6.Faculty (3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7.Institutional Facilities (3 standards) </a:t>
            </a:r>
          </a:p>
          <a:p>
            <a:pPr>
              <a:lnSpc>
                <a:spcPct val="150000"/>
              </a:lnSpc>
            </a:pPr>
            <a:r>
              <a:rPr lang="en-US" sz="2400" b="1" dirty="0">
                <a:solidFill>
                  <a:srgbClr val="002060"/>
                </a:solidFill>
                <a:latin typeface="Arial" panose="020B0604020202020204" pitchFamily="34" charset="0"/>
                <a:cs typeface="Arial" panose="020B0604020202020204" pitchFamily="34" charset="0"/>
              </a:rPr>
              <a:t>8.Institutional Support (3 standards) </a:t>
            </a:r>
          </a:p>
          <a:p>
            <a:endParaRPr lang="en-US" sz="2800" dirty="0">
              <a:solidFill>
                <a:srgbClr val="000000"/>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xmlns="" val="28110230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AC00BDF-9EED-4B7D-A92C-4AF30A671A98}"/>
              </a:ext>
            </a:extLst>
          </p:cNvPr>
          <p:cNvSpPr/>
          <p:nvPr/>
        </p:nvSpPr>
        <p:spPr>
          <a:xfrm>
            <a:off x="644769" y="589701"/>
            <a:ext cx="11183816" cy="6063198"/>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200" b="1" dirty="0">
                <a:solidFill>
                  <a:srgbClr val="C00000"/>
                </a:solidFill>
                <a:latin typeface="Arial Black" panose="020B0A04020102020204" pitchFamily="34" charset="0"/>
              </a:rPr>
              <a:t>Criterion 1: Program Mission, Objectives and Outcomes </a:t>
            </a:r>
            <a:endParaRPr lang="en-US" sz="3200" dirty="0">
              <a:solidFill>
                <a:srgbClr val="C00000"/>
              </a:solidFill>
              <a:latin typeface="Arial Black" panose="020B0A040201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1.1: </a:t>
            </a:r>
            <a:r>
              <a:rPr lang="en-US" sz="2400" dirty="0">
                <a:solidFill>
                  <a:srgbClr val="002060"/>
                </a:solidFill>
                <a:latin typeface="Arial" panose="020B0604020202020204" pitchFamily="34" charset="0"/>
                <a:cs typeface="Arial" panose="020B0604020202020204" pitchFamily="34" charset="0"/>
              </a:rPr>
              <a:t>The program must have </a:t>
            </a:r>
            <a:r>
              <a:rPr lang="en-US" sz="2400" b="1" dirty="0">
                <a:solidFill>
                  <a:srgbClr val="002060"/>
                </a:solidFill>
                <a:latin typeface="Arial" panose="020B0604020202020204" pitchFamily="34" charset="0"/>
                <a:cs typeface="Arial" panose="020B0604020202020204" pitchFamily="34" charset="0"/>
              </a:rPr>
              <a:t>documented measurable objectives </a:t>
            </a:r>
            <a:r>
              <a:rPr lang="en-US" sz="2400" dirty="0">
                <a:solidFill>
                  <a:srgbClr val="002060"/>
                </a:solidFill>
                <a:latin typeface="Arial" panose="020B0604020202020204" pitchFamily="34" charset="0"/>
                <a:cs typeface="Arial" panose="020B0604020202020204" pitchFamily="34" charset="0"/>
              </a:rPr>
              <a:t>that support Faculty and Institution mission statements. </a:t>
            </a:r>
          </a:p>
          <a:p>
            <a:pPr algn="just"/>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1.2: </a:t>
            </a:r>
            <a:r>
              <a:rPr lang="en-US" sz="2400" dirty="0">
                <a:solidFill>
                  <a:srgbClr val="002060"/>
                </a:solidFill>
                <a:latin typeface="Arial" panose="020B0604020202020204" pitchFamily="34" charset="0"/>
                <a:cs typeface="Arial" panose="020B0604020202020204" pitchFamily="34" charset="0"/>
              </a:rPr>
              <a:t>The program must have documented </a:t>
            </a:r>
            <a:r>
              <a:rPr lang="en-US" sz="2400" b="1" dirty="0">
                <a:solidFill>
                  <a:srgbClr val="002060"/>
                </a:solidFill>
                <a:latin typeface="Arial" panose="020B0604020202020204" pitchFamily="34" charset="0"/>
                <a:cs typeface="Arial" panose="020B0604020202020204" pitchFamily="34" charset="0"/>
              </a:rPr>
              <a:t>outcomes for graduating students</a:t>
            </a:r>
            <a:r>
              <a:rPr lang="en-US" sz="2400" dirty="0">
                <a:solidFill>
                  <a:srgbClr val="002060"/>
                </a:solidFill>
                <a:latin typeface="Arial" panose="020B0604020202020204" pitchFamily="34" charset="0"/>
                <a:cs typeface="Arial" panose="020B0604020202020204" pitchFamily="34" charset="0"/>
              </a:rPr>
              <a:t>. It must be demonstrated that the outcomes support the program objectives and that graduating students are capable of performing these outcomes. </a:t>
            </a:r>
          </a:p>
          <a:p>
            <a:pPr algn="just"/>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1.3: </a:t>
            </a:r>
            <a:r>
              <a:rPr lang="en-US" sz="2400" dirty="0">
                <a:solidFill>
                  <a:srgbClr val="002060"/>
                </a:solidFill>
                <a:latin typeface="Arial" panose="020B0604020202020204" pitchFamily="34" charset="0"/>
                <a:cs typeface="Arial" panose="020B0604020202020204" pitchFamily="34" charset="0"/>
              </a:rPr>
              <a:t>The results of program’s assessment and the extent to which they are used </a:t>
            </a:r>
            <a:r>
              <a:rPr lang="en-US" sz="2400" b="1" dirty="0">
                <a:solidFill>
                  <a:srgbClr val="002060"/>
                </a:solidFill>
                <a:latin typeface="Arial" panose="020B0604020202020204" pitchFamily="34" charset="0"/>
                <a:cs typeface="Arial" panose="020B0604020202020204" pitchFamily="34" charset="0"/>
              </a:rPr>
              <a:t>to improve </a:t>
            </a:r>
            <a:r>
              <a:rPr lang="en-US" sz="2400" dirty="0">
                <a:solidFill>
                  <a:srgbClr val="002060"/>
                </a:solidFill>
                <a:latin typeface="Arial" panose="020B0604020202020204" pitchFamily="34" charset="0"/>
                <a:cs typeface="Arial" panose="020B0604020202020204" pitchFamily="34" charset="0"/>
              </a:rPr>
              <a:t>the program must be documented. </a:t>
            </a:r>
          </a:p>
          <a:p>
            <a:pPr algn="just"/>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1.4: </a:t>
            </a:r>
            <a:r>
              <a:rPr lang="en-US" sz="2400" dirty="0">
                <a:solidFill>
                  <a:srgbClr val="002060"/>
                </a:solidFill>
                <a:latin typeface="Arial" panose="020B0604020202020204" pitchFamily="34" charset="0"/>
                <a:cs typeface="Arial" panose="020B0604020202020204" pitchFamily="34" charset="0"/>
              </a:rPr>
              <a:t>The department must assess its </a:t>
            </a:r>
            <a:r>
              <a:rPr lang="en-US" sz="2400" b="1" dirty="0">
                <a:solidFill>
                  <a:srgbClr val="002060"/>
                </a:solidFill>
                <a:latin typeface="Arial" panose="020B0604020202020204" pitchFamily="34" charset="0"/>
                <a:cs typeface="Arial" panose="020B0604020202020204" pitchFamily="34" charset="0"/>
              </a:rPr>
              <a:t>overall performance periodically </a:t>
            </a:r>
            <a:r>
              <a:rPr lang="en-US" sz="2400" dirty="0">
                <a:solidFill>
                  <a:srgbClr val="002060"/>
                </a:solidFill>
                <a:latin typeface="Arial" panose="020B0604020202020204" pitchFamily="34" charset="0"/>
                <a:cs typeface="Arial" panose="020B0604020202020204" pitchFamily="34" charset="0"/>
              </a:rPr>
              <a:t>using quantifiable measures. </a:t>
            </a:r>
            <a:endParaRPr lang="en-US" sz="16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510871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1B48C79-011D-4B6F-AC9A-9EF678674C47}"/>
              </a:ext>
            </a:extLst>
          </p:cNvPr>
          <p:cNvSpPr/>
          <p:nvPr/>
        </p:nvSpPr>
        <p:spPr>
          <a:xfrm>
            <a:off x="956603" y="548580"/>
            <a:ext cx="11071274" cy="6309420"/>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200" b="1" dirty="0">
                <a:solidFill>
                  <a:srgbClr val="C00000"/>
                </a:solidFill>
                <a:latin typeface="Arial Black" panose="020B0A04020102020204" pitchFamily="34" charset="0"/>
              </a:rPr>
              <a:t>Criterion 2: Curriculum Design and Organization </a:t>
            </a:r>
          </a:p>
          <a:p>
            <a:pPr algn="just"/>
            <a:r>
              <a:rPr lang="en-US" sz="2400" b="1" dirty="0">
                <a:solidFill>
                  <a:srgbClr val="002060"/>
                </a:solidFill>
                <a:latin typeface="Arial" panose="020B0604020202020204" pitchFamily="34" charset="0"/>
                <a:cs typeface="Arial" panose="020B0604020202020204" pitchFamily="34" charset="0"/>
              </a:rPr>
              <a:t>Standard 2.1: </a:t>
            </a:r>
            <a:r>
              <a:rPr lang="en-US" sz="2400" dirty="0">
                <a:solidFill>
                  <a:srgbClr val="002060"/>
                </a:solidFill>
                <a:latin typeface="Arial" panose="020B0604020202020204" pitchFamily="34" charset="0"/>
                <a:cs typeface="Arial" panose="020B0604020202020204" pitchFamily="34" charset="0"/>
              </a:rPr>
              <a:t>The curriculum must be consistent and supports the program's documented objectives. </a:t>
            </a:r>
          </a:p>
          <a:p>
            <a:pPr algn="just"/>
            <a:r>
              <a:rPr lang="en-US" sz="2400" b="1" dirty="0">
                <a:solidFill>
                  <a:srgbClr val="002060"/>
                </a:solidFill>
                <a:latin typeface="Arial" panose="020B0604020202020204" pitchFamily="34" charset="0"/>
                <a:cs typeface="Arial" panose="020B0604020202020204" pitchFamily="34" charset="0"/>
              </a:rPr>
              <a:t>Standard 2.2: </a:t>
            </a:r>
            <a:r>
              <a:rPr lang="en-US" sz="2400" dirty="0">
                <a:solidFill>
                  <a:srgbClr val="002060"/>
                </a:solidFill>
                <a:latin typeface="Arial" panose="020B0604020202020204" pitchFamily="34" charset="0"/>
                <a:cs typeface="Arial" panose="020B0604020202020204" pitchFamily="34" charset="0"/>
              </a:rPr>
              <a:t>Theoretical background, problems analysis and solution design must be stressed within the program’s core material. </a:t>
            </a:r>
          </a:p>
          <a:p>
            <a:pPr algn="just"/>
            <a:r>
              <a:rPr lang="en-US" sz="2400" b="1" dirty="0">
                <a:solidFill>
                  <a:srgbClr val="002060"/>
                </a:solidFill>
                <a:latin typeface="Arial" panose="020B0604020202020204" pitchFamily="34" charset="0"/>
                <a:cs typeface="Arial" panose="020B0604020202020204" pitchFamily="34" charset="0"/>
              </a:rPr>
              <a:t>Standard 2.3: </a:t>
            </a:r>
            <a:r>
              <a:rPr lang="en-US" sz="2400" dirty="0">
                <a:solidFill>
                  <a:srgbClr val="002060"/>
                </a:solidFill>
                <a:latin typeface="Arial" panose="020B0604020202020204" pitchFamily="34" charset="0"/>
                <a:cs typeface="Arial" panose="020B0604020202020204" pitchFamily="34" charset="0"/>
              </a:rPr>
              <a:t>The curriculum must satisfy the core requirements for the program, as specified by the respective accreditation body. </a:t>
            </a:r>
          </a:p>
          <a:p>
            <a:pPr algn="just"/>
            <a:r>
              <a:rPr lang="en-US" sz="2400" b="1" dirty="0">
                <a:solidFill>
                  <a:srgbClr val="002060"/>
                </a:solidFill>
                <a:latin typeface="Arial" panose="020B0604020202020204" pitchFamily="34" charset="0"/>
                <a:cs typeface="Arial" panose="020B0604020202020204" pitchFamily="34" charset="0"/>
              </a:rPr>
              <a:t>Standard 2.4: </a:t>
            </a:r>
            <a:r>
              <a:rPr lang="en-US" sz="2400" dirty="0">
                <a:solidFill>
                  <a:srgbClr val="002060"/>
                </a:solidFill>
                <a:latin typeface="Arial" panose="020B0604020202020204" pitchFamily="34" charset="0"/>
                <a:cs typeface="Arial" panose="020B0604020202020204" pitchFamily="34" charset="0"/>
              </a:rPr>
              <a:t>The curriculum must satisfy the major requirements for the program as specified by the respective accreditation body. </a:t>
            </a:r>
          </a:p>
          <a:p>
            <a:pPr algn="just"/>
            <a:r>
              <a:rPr lang="en-US" sz="2400" b="1" dirty="0">
                <a:solidFill>
                  <a:srgbClr val="002060"/>
                </a:solidFill>
                <a:latin typeface="Arial" panose="020B0604020202020204" pitchFamily="34" charset="0"/>
                <a:cs typeface="Arial" panose="020B0604020202020204" pitchFamily="34" charset="0"/>
              </a:rPr>
              <a:t>Standards 2.5: </a:t>
            </a:r>
            <a:r>
              <a:rPr lang="en-US" sz="2400" dirty="0">
                <a:solidFill>
                  <a:srgbClr val="002060"/>
                </a:solidFill>
                <a:latin typeface="Arial" panose="020B0604020202020204" pitchFamily="34" charset="0"/>
                <a:cs typeface="Arial" panose="020B0604020202020204" pitchFamily="34" charset="0"/>
              </a:rPr>
              <a:t>The curriculum must satisfy general education, arts and professional and other discipline requirements for the program, as specified by the respective accreditation body. </a:t>
            </a:r>
          </a:p>
          <a:p>
            <a:pPr algn="just"/>
            <a:r>
              <a:rPr lang="en-US" sz="2400" b="1" dirty="0">
                <a:solidFill>
                  <a:srgbClr val="002060"/>
                </a:solidFill>
                <a:latin typeface="Arial" panose="020B0604020202020204" pitchFamily="34" charset="0"/>
                <a:cs typeface="Arial" panose="020B0604020202020204" pitchFamily="34" charset="0"/>
              </a:rPr>
              <a:t>Standard 2.6: </a:t>
            </a:r>
            <a:r>
              <a:rPr lang="en-US" sz="2400" dirty="0">
                <a:solidFill>
                  <a:srgbClr val="002060"/>
                </a:solidFill>
                <a:latin typeface="Arial" panose="020B0604020202020204" pitchFamily="34" charset="0"/>
                <a:cs typeface="Arial" panose="020B0604020202020204" pitchFamily="34" charset="0"/>
              </a:rPr>
              <a:t>Information technology component of the curriculum must be integrated throughout the program. </a:t>
            </a:r>
          </a:p>
          <a:p>
            <a:pPr algn="just"/>
            <a:r>
              <a:rPr lang="en-US" sz="2400" b="1" dirty="0">
                <a:solidFill>
                  <a:srgbClr val="002060"/>
                </a:solidFill>
                <a:latin typeface="Arial" panose="020B0604020202020204" pitchFamily="34" charset="0"/>
                <a:cs typeface="Arial" panose="020B0604020202020204" pitchFamily="34" charset="0"/>
              </a:rPr>
              <a:t>Standard 2.7: </a:t>
            </a:r>
            <a:r>
              <a:rPr lang="en-US" sz="2400" dirty="0">
                <a:solidFill>
                  <a:srgbClr val="002060"/>
                </a:solidFill>
                <a:latin typeface="Arial" panose="020B0604020202020204" pitchFamily="34" charset="0"/>
                <a:cs typeface="Arial" panose="020B0604020202020204" pitchFamily="34" charset="0"/>
              </a:rPr>
              <a:t>Oral and written communication skills of the student must be developed and applied in the program. </a:t>
            </a:r>
            <a:endParaRPr lang="en-US"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7115463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0F8B185-9DF7-48E0-96C0-3A09ED23ADCA}"/>
              </a:ext>
            </a:extLst>
          </p:cNvPr>
          <p:cNvSpPr/>
          <p:nvPr/>
        </p:nvSpPr>
        <p:spPr>
          <a:xfrm>
            <a:off x="590843" y="834429"/>
            <a:ext cx="11338559" cy="4578946"/>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200" b="1" dirty="0">
                <a:solidFill>
                  <a:srgbClr val="C00000"/>
                </a:solidFill>
                <a:latin typeface="Arial Black" panose="020B0A04020102020204" pitchFamily="34" charset="0"/>
              </a:rPr>
              <a:t>Criterion 3: Laboratories and Computing Facilities </a:t>
            </a:r>
          </a:p>
          <a:p>
            <a:pPr>
              <a:lnSpc>
                <a:spcPct val="150000"/>
              </a:lnSpc>
            </a:pPr>
            <a:endParaRPr lang="en-US" sz="2400" dirty="0">
              <a:solidFill>
                <a:srgbClr val="002060"/>
              </a:solidFill>
              <a:latin typeface="Arial" panose="020B0604020202020204" pitchFamily="34" charset="0"/>
              <a:cs typeface="Arial" panose="020B0604020202020204" pitchFamily="34" charset="0"/>
            </a:endParaRPr>
          </a:p>
          <a:p>
            <a:pPr>
              <a:lnSpc>
                <a:spcPct val="150000"/>
              </a:lnSpc>
            </a:pPr>
            <a:r>
              <a:rPr lang="en-US" sz="2400" b="1" dirty="0">
                <a:solidFill>
                  <a:srgbClr val="002060"/>
                </a:solidFill>
                <a:latin typeface="Arial" panose="020B0604020202020204" pitchFamily="34" charset="0"/>
                <a:cs typeface="Arial" panose="020B0604020202020204" pitchFamily="34" charset="0"/>
              </a:rPr>
              <a:t>Standard 3.1: </a:t>
            </a:r>
            <a:r>
              <a:rPr lang="en-US" sz="2400" dirty="0">
                <a:solidFill>
                  <a:srgbClr val="002060"/>
                </a:solidFill>
                <a:latin typeface="Arial" panose="020B0604020202020204" pitchFamily="34" charset="0"/>
                <a:cs typeface="Arial" panose="020B0604020202020204" pitchFamily="34" charset="0"/>
              </a:rPr>
              <a:t>Laboratory manuals/ documentation/ instructions for experiments must be available and readily accessible to faculty and students. </a:t>
            </a:r>
          </a:p>
          <a:p>
            <a:pPr>
              <a:lnSpc>
                <a:spcPct val="150000"/>
              </a:lnSpc>
            </a:pPr>
            <a:r>
              <a:rPr lang="en-US" sz="2400" b="1" dirty="0">
                <a:solidFill>
                  <a:srgbClr val="002060"/>
                </a:solidFill>
                <a:latin typeface="Arial" panose="020B0604020202020204" pitchFamily="34" charset="0"/>
                <a:cs typeface="Arial" panose="020B0604020202020204" pitchFamily="34" charset="0"/>
              </a:rPr>
              <a:t>Standard 3.2: </a:t>
            </a:r>
            <a:r>
              <a:rPr lang="en-US" sz="2400" dirty="0">
                <a:solidFill>
                  <a:srgbClr val="002060"/>
                </a:solidFill>
                <a:latin typeface="Arial" panose="020B0604020202020204" pitchFamily="34" charset="0"/>
                <a:cs typeface="Arial" panose="020B0604020202020204" pitchFamily="34" charset="0"/>
              </a:rPr>
              <a:t>There must be adequate support personnel for instruction and maintaining the laboratories. </a:t>
            </a:r>
          </a:p>
          <a:p>
            <a:pPr>
              <a:lnSpc>
                <a:spcPct val="150000"/>
              </a:lnSpc>
            </a:pPr>
            <a:r>
              <a:rPr lang="en-US" sz="2400" b="1" dirty="0">
                <a:solidFill>
                  <a:srgbClr val="002060"/>
                </a:solidFill>
                <a:latin typeface="Arial" panose="020B0604020202020204" pitchFamily="34" charset="0"/>
                <a:cs typeface="Arial" panose="020B0604020202020204" pitchFamily="34" charset="0"/>
              </a:rPr>
              <a:t>Standard 3.3: </a:t>
            </a:r>
            <a:r>
              <a:rPr lang="en-US" sz="2400" dirty="0">
                <a:solidFill>
                  <a:srgbClr val="002060"/>
                </a:solidFill>
                <a:latin typeface="Arial" panose="020B0604020202020204" pitchFamily="34" charset="0"/>
                <a:cs typeface="Arial" panose="020B0604020202020204" pitchFamily="34" charset="0"/>
              </a:rPr>
              <a:t>The University computing infrastructure and facilities must be adequate to support program’s objectives. </a:t>
            </a:r>
            <a:endParaRPr lang="en-US" sz="16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6722707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272F11C-7771-4842-A45C-BA6E991F0144}"/>
              </a:ext>
            </a:extLst>
          </p:cNvPr>
          <p:cNvSpPr/>
          <p:nvPr/>
        </p:nvSpPr>
        <p:spPr>
          <a:xfrm>
            <a:off x="490024" y="745595"/>
            <a:ext cx="11211951" cy="4578946"/>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200" b="1" dirty="0">
                <a:solidFill>
                  <a:srgbClr val="C00000"/>
                </a:solidFill>
                <a:latin typeface="Arial Black" panose="020B0A04020102020204" pitchFamily="34" charset="0"/>
              </a:rPr>
              <a:t>Criterion 4: Student Support and Advising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4.1: </a:t>
            </a:r>
            <a:r>
              <a:rPr lang="en-US" sz="2400" dirty="0">
                <a:solidFill>
                  <a:srgbClr val="002060"/>
                </a:solidFill>
                <a:latin typeface="Arial" panose="020B0604020202020204" pitchFamily="34" charset="0"/>
                <a:cs typeface="Arial" panose="020B0604020202020204" pitchFamily="34" charset="0"/>
              </a:rPr>
              <a:t>Courses must be offered with </a:t>
            </a:r>
            <a:r>
              <a:rPr lang="en-US" sz="2400" b="1" dirty="0">
                <a:solidFill>
                  <a:srgbClr val="002060"/>
                </a:solidFill>
                <a:latin typeface="Arial" panose="020B0604020202020204" pitchFamily="34" charset="0"/>
                <a:cs typeface="Arial" panose="020B0604020202020204" pitchFamily="34" charset="0"/>
              </a:rPr>
              <a:t>sufficient frequency </a:t>
            </a:r>
            <a:r>
              <a:rPr lang="en-US" sz="2400" dirty="0">
                <a:solidFill>
                  <a:srgbClr val="002060"/>
                </a:solidFill>
                <a:latin typeface="Arial" panose="020B0604020202020204" pitchFamily="34" charset="0"/>
                <a:cs typeface="Arial" panose="020B0604020202020204" pitchFamily="34" charset="0"/>
              </a:rPr>
              <a:t>and number for students to complete the program in a timely manner.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4.2: </a:t>
            </a:r>
            <a:r>
              <a:rPr lang="en-US" sz="2400" dirty="0">
                <a:solidFill>
                  <a:srgbClr val="002060"/>
                </a:solidFill>
                <a:latin typeface="Arial" panose="020B0604020202020204" pitchFamily="34" charset="0"/>
                <a:cs typeface="Arial" panose="020B0604020202020204" pitchFamily="34" charset="0"/>
              </a:rPr>
              <a:t>Courses in the major must be structured to ensure </a:t>
            </a:r>
            <a:r>
              <a:rPr lang="en-US" sz="2400" b="1" dirty="0">
                <a:solidFill>
                  <a:srgbClr val="002060"/>
                </a:solidFill>
                <a:latin typeface="Arial" panose="020B0604020202020204" pitchFamily="34" charset="0"/>
                <a:cs typeface="Arial" panose="020B0604020202020204" pitchFamily="34" charset="0"/>
              </a:rPr>
              <a:t>effective interaction</a:t>
            </a:r>
            <a:r>
              <a:rPr lang="en-US" sz="2400" dirty="0">
                <a:solidFill>
                  <a:srgbClr val="002060"/>
                </a:solidFill>
                <a:latin typeface="Arial" panose="020B0604020202020204" pitchFamily="34" charset="0"/>
                <a:cs typeface="Arial" panose="020B0604020202020204" pitchFamily="34" charset="0"/>
              </a:rPr>
              <a:t> between students, faculty and teaching assistants</a:t>
            </a:r>
            <a:r>
              <a:rPr lang="en-US" sz="2400" b="1" dirty="0">
                <a:solidFill>
                  <a:srgbClr val="002060"/>
                </a:solidFill>
                <a:latin typeface="Arial" panose="020B0604020202020204" pitchFamily="34" charset="0"/>
                <a:cs typeface="Arial" panose="020B0604020202020204" pitchFamily="34" charset="0"/>
              </a:rPr>
              <a:t>.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4.3: Guidance</a:t>
            </a:r>
            <a:r>
              <a:rPr lang="en-US" sz="2400" dirty="0">
                <a:solidFill>
                  <a:srgbClr val="002060"/>
                </a:solidFill>
                <a:latin typeface="Arial" panose="020B0604020202020204" pitchFamily="34" charset="0"/>
                <a:cs typeface="Arial" panose="020B0604020202020204" pitchFamily="34" charset="0"/>
              </a:rPr>
              <a:t> on how to complete the program must be available to all the students and access to qualified advising must be available to make </a:t>
            </a:r>
            <a:r>
              <a:rPr lang="en-US" sz="2400" b="1" dirty="0">
                <a:solidFill>
                  <a:srgbClr val="002060"/>
                </a:solidFill>
                <a:latin typeface="Arial" panose="020B0604020202020204" pitchFamily="34" charset="0"/>
                <a:cs typeface="Arial" panose="020B0604020202020204" pitchFamily="34" charset="0"/>
              </a:rPr>
              <a:t>course decisions and career choices</a:t>
            </a:r>
            <a:r>
              <a:rPr lang="en-US" sz="2400" dirty="0">
                <a:solidFill>
                  <a:srgbClr val="002060"/>
                </a:solidFill>
                <a:latin typeface="Arial" panose="020B0604020202020204" pitchFamily="34" charset="0"/>
                <a:cs typeface="Arial" panose="020B0604020202020204" pitchFamily="34" charset="0"/>
              </a:rPr>
              <a:t>. </a:t>
            </a:r>
            <a:endParaRPr lang="en-US"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2466776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3BA4AA4-86D3-4CAB-A1B9-1BBE7DB9872F}"/>
              </a:ext>
            </a:extLst>
          </p:cNvPr>
          <p:cNvSpPr/>
          <p:nvPr/>
        </p:nvSpPr>
        <p:spPr>
          <a:xfrm>
            <a:off x="182880" y="515850"/>
            <a:ext cx="11802794" cy="6463308"/>
          </a:xfrm>
          <a:prstGeom prst="rect">
            <a:avLst/>
          </a:prstGeom>
        </p:spPr>
        <p:txBody>
          <a:bodyPr wrap="square">
            <a:spAutoFit/>
          </a:bodyPr>
          <a:lstStyle/>
          <a:p>
            <a:pPr algn="just"/>
            <a:endParaRPr lang="en-US" sz="1200" dirty="0">
              <a:solidFill>
                <a:srgbClr val="000000"/>
              </a:solidFill>
              <a:latin typeface="Arial" panose="020B0604020202020204" pitchFamily="34" charset="0"/>
            </a:endParaRPr>
          </a:p>
          <a:p>
            <a:pPr algn="ctr"/>
            <a:r>
              <a:rPr lang="en-US" sz="3200" dirty="0">
                <a:solidFill>
                  <a:srgbClr val="C00000"/>
                </a:solidFill>
                <a:latin typeface="Arial Black" panose="020B0A04020102020204" pitchFamily="34" charset="0"/>
              </a:rPr>
              <a:t>Criterion 5: Process Control </a:t>
            </a:r>
          </a:p>
          <a:p>
            <a:pPr algn="just"/>
            <a:r>
              <a:rPr lang="en-US" sz="2200" b="1" dirty="0">
                <a:solidFill>
                  <a:srgbClr val="002060"/>
                </a:solidFill>
                <a:latin typeface="Arial" panose="020B0604020202020204" pitchFamily="34" charset="0"/>
                <a:cs typeface="Arial" panose="020B0604020202020204" pitchFamily="34" charset="0"/>
              </a:rPr>
              <a:t>Standard 5.1: </a:t>
            </a:r>
            <a:r>
              <a:rPr lang="en-US" sz="2200" dirty="0">
                <a:solidFill>
                  <a:srgbClr val="002060"/>
                </a:solidFill>
                <a:latin typeface="Arial" panose="020B0604020202020204" pitchFamily="34" charset="0"/>
                <a:cs typeface="Arial" panose="020B0604020202020204" pitchFamily="34" charset="0"/>
              </a:rPr>
              <a:t>The process by which students are </a:t>
            </a:r>
            <a:r>
              <a:rPr lang="en-US" sz="2200" b="1" dirty="0">
                <a:solidFill>
                  <a:srgbClr val="002060"/>
                </a:solidFill>
                <a:latin typeface="Arial" panose="020B0604020202020204" pitchFamily="34" charset="0"/>
                <a:cs typeface="Arial" panose="020B0604020202020204" pitchFamily="34" charset="0"/>
              </a:rPr>
              <a:t>admitted to the program </a:t>
            </a:r>
            <a:r>
              <a:rPr lang="en-US" sz="2200" dirty="0">
                <a:solidFill>
                  <a:srgbClr val="002060"/>
                </a:solidFill>
                <a:latin typeface="Arial" panose="020B0604020202020204" pitchFamily="34" charset="0"/>
                <a:cs typeface="Arial" panose="020B0604020202020204" pitchFamily="34" charset="0"/>
              </a:rPr>
              <a:t>must be based on quantitative and qualitative criteria and clearly documented. This process must be periodically evaluated to ensure that it is meeting its objectives. </a:t>
            </a:r>
          </a:p>
          <a:p>
            <a:pPr algn="just"/>
            <a:r>
              <a:rPr lang="en-US" sz="2200" b="1" dirty="0">
                <a:solidFill>
                  <a:srgbClr val="002060"/>
                </a:solidFill>
                <a:latin typeface="Arial" panose="020B0604020202020204" pitchFamily="34" charset="0"/>
                <a:cs typeface="Arial" panose="020B0604020202020204" pitchFamily="34" charset="0"/>
              </a:rPr>
              <a:t>Standard 5.2: </a:t>
            </a:r>
            <a:r>
              <a:rPr lang="en-US" sz="2200" dirty="0">
                <a:solidFill>
                  <a:srgbClr val="002060"/>
                </a:solidFill>
                <a:latin typeface="Arial" panose="020B0604020202020204" pitchFamily="34" charset="0"/>
                <a:cs typeface="Arial" panose="020B0604020202020204" pitchFamily="34" charset="0"/>
              </a:rPr>
              <a:t>The process by which </a:t>
            </a:r>
            <a:r>
              <a:rPr lang="en-US" sz="2200" b="1" dirty="0">
                <a:solidFill>
                  <a:srgbClr val="002060"/>
                </a:solidFill>
                <a:latin typeface="Arial" panose="020B0604020202020204" pitchFamily="34" charset="0"/>
                <a:cs typeface="Arial" panose="020B0604020202020204" pitchFamily="34" charset="0"/>
              </a:rPr>
              <a:t>students are registered </a:t>
            </a:r>
            <a:r>
              <a:rPr lang="en-US" sz="2200" dirty="0">
                <a:solidFill>
                  <a:srgbClr val="002060"/>
                </a:solidFill>
                <a:latin typeface="Arial" panose="020B0604020202020204" pitchFamily="34" charset="0"/>
                <a:cs typeface="Arial" panose="020B0604020202020204" pitchFamily="34" charset="0"/>
              </a:rPr>
              <a:t>in the program and monitoring of students progress to ensure timely completion of the program must be documented. This process must be periodically evaluated to ensure that it is meeting its objectives. </a:t>
            </a:r>
          </a:p>
          <a:p>
            <a:pPr algn="just"/>
            <a:r>
              <a:rPr lang="en-US" sz="2200" b="1" dirty="0">
                <a:solidFill>
                  <a:srgbClr val="002060"/>
                </a:solidFill>
                <a:latin typeface="Arial" panose="020B0604020202020204" pitchFamily="34" charset="0"/>
                <a:cs typeface="Arial" panose="020B0604020202020204" pitchFamily="34" charset="0"/>
              </a:rPr>
              <a:t>Standard 5.3: </a:t>
            </a:r>
            <a:r>
              <a:rPr lang="en-US" sz="2200" dirty="0">
                <a:solidFill>
                  <a:srgbClr val="002060"/>
                </a:solidFill>
                <a:latin typeface="Arial" panose="020B0604020202020204" pitchFamily="34" charset="0"/>
                <a:cs typeface="Arial" panose="020B0604020202020204" pitchFamily="34" charset="0"/>
              </a:rPr>
              <a:t>The process of </a:t>
            </a:r>
            <a:r>
              <a:rPr lang="en-US" sz="2200" b="1" dirty="0">
                <a:solidFill>
                  <a:srgbClr val="002060"/>
                </a:solidFill>
                <a:latin typeface="Arial" panose="020B0604020202020204" pitchFamily="34" charset="0"/>
                <a:cs typeface="Arial" panose="020B0604020202020204" pitchFamily="34" charset="0"/>
              </a:rPr>
              <a:t>recruiting and retaining highly qualified faculty </a:t>
            </a:r>
            <a:r>
              <a:rPr lang="en-US" sz="2200" dirty="0">
                <a:solidFill>
                  <a:srgbClr val="002060"/>
                </a:solidFill>
                <a:latin typeface="Arial" panose="020B0604020202020204" pitchFamily="34" charset="0"/>
                <a:cs typeface="Arial" panose="020B0604020202020204" pitchFamily="34" charset="0"/>
              </a:rPr>
              <a:t>members must be placed and clearly documented. Also processes and procedures for faculty evaluation, promotion must be consistent with institution mission statement. These processes must be periodically evaluated to ensure that it is meeting with its objectives. </a:t>
            </a:r>
          </a:p>
          <a:p>
            <a:pPr algn="just"/>
            <a:r>
              <a:rPr lang="en-US" sz="2200" b="1" dirty="0">
                <a:solidFill>
                  <a:srgbClr val="002060"/>
                </a:solidFill>
                <a:latin typeface="Arial" panose="020B0604020202020204" pitchFamily="34" charset="0"/>
                <a:cs typeface="Arial" panose="020B0604020202020204" pitchFamily="34" charset="0"/>
              </a:rPr>
              <a:t>Standard 5.4: </a:t>
            </a:r>
            <a:r>
              <a:rPr lang="en-US" sz="2200" dirty="0">
                <a:solidFill>
                  <a:srgbClr val="002060"/>
                </a:solidFill>
                <a:latin typeface="Arial" panose="020B0604020202020204" pitchFamily="34" charset="0"/>
                <a:cs typeface="Arial" panose="020B0604020202020204" pitchFamily="34" charset="0"/>
              </a:rPr>
              <a:t>The process and procedures used to ensure that </a:t>
            </a:r>
            <a:r>
              <a:rPr lang="en-US" sz="2200" b="1" dirty="0">
                <a:solidFill>
                  <a:srgbClr val="002060"/>
                </a:solidFill>
                <a:latin typeface="Arial" panose="020B0604020202020204" pitchFamily="34" charset="0"/>
                <a:cs typeface="Arial" panose="020B0604020202020204" pitchFamily="34" charset="0"/>
              </a:rPr>
              <a:t>teaching and delivery of course material </a:t>
            </a:r>
            <a:r>
              <a:rPr lang="en-US" sz="2200" dirty="0">
                <a:solidFill>
                  <a:srgbClr val="002060"/>
                </a:solidFill>
                <a:latin typeface="Arial" panose="020B0604020202020204" pitchFamily="34" charset="0"/>
                <a:cs typeface="Arial" panose="020B0604020202020204" pitchFamily="34" charset="0"/>
              </a:rPr>
              <a:t>to the students emphasizes active learning and that course learning outcomes are met. The process must be periodically evaluated. </a:t>
            </a:r>
          </a:p>
          <a:p>
            <a:pPr algn="just"/>
            <a:r>
              <a:rPr lang="en-US" sz="2200" b="1" dirty="0">
                <a:solidFill>
                  <a:srgbClr val="002060"/>
                </a:solidFill>
                <a:latin typeface="Arial" panose="020B0604020202020204" pitchFamily="34" charset="0"/>
                <a:cs typeface="Arial" panose="020B0604020202020204" pitchFamily="34" charset="0"/>
              </a:rPr>
              <a:t>Standard 5.5: </a:t>
            </a:r>
            <a:r>
              <a:rPr lang="en-US" sz="2200" dirty="0">
                <a:solidFill>
                  <a:srgbClr val="002060"/>
                </a:solidFill>
                <a:latin typeface="Arial" panose="020B0604020202020204" pitchFamily="34" charset="0"/>
                <a:cs typeface="Arial" panose="020B0604020202020204" pitchFamily="34" charset="0"/>
              </a:rPr>
              <a:t>The process that ensures that graduated have completed the </a:t>
            </a:r>
            <a:r>
              <a:rPr lang="en-US" sz="2200" b="1" dirty="0">
                <a:solidFill>
                  <a:srgbClr val="002060"/>
                </a:solidFill>
                <a:latin typeface="Arial" panose="020B0604020202020204" pitchFamily="34" charset="0"/>
                <a:cs typeface="Arial" panose="020B0604020202020204" pitchFamily="34" charset="0"/>
              </a:rPr>
              <a:t>requirements of the program must be based on standards</a:t>
            </a:r>
            <a:r>
              <a:rPr lang="en-US" sz="2200" dirty="0">
                <a:solidFill>
                  <a:srgbClr val="002060"/>
                </a:solidFill>
                <a:latin typeface="Arial" panose="020B0604020202020204" pitchFamily="34" charset="0"/>
                <a:cs typeface="Arial" panose="020B0604020202020204" pitchFamily="34" charset="0"/>
              </a:rPr>
              <a:t>, effective and clearly documented procedures. This process must be periodically evaluated to ensure that it is meeting its objectives. </a:t>
            </a:r>
          </a:p>
          <a:p>
            <a:pPr algn="just"/>
            <a:endParaRPr lang="en-US" dirty="0"/>
          </a:p>
        </p:txBody>
      </p:sp>
    </p:spTree>
    <p:extLst>
      <p:ext uri="{BB962C8B-B14F-4D97-AF65-F5344CB8AC3E}">
        <p14:creationId xmlns:p14="http://schemas.microsoft.com/office/powerpoint/2010/main" xmlns="" val="9188164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28204AD-4844-4468-87AA-5CDA040C65C9}"/>
              </a:ext>
            </a:extLst>
          </p:cNvPr>
          <p:cNvSpPr/>
          <p:nvPr/>
        </p:nvSpPr>
        <p:spPr>
          <a:xfrm>
            <a:off x="539261" y="644551"/>
            <a:ext cx="11113477" cy="5940088"/>
          </a:xfrm>
          <a:prstGeom prst="rect">
            <a:avLst/>
          </a:prstGeom>
        </p:spPr>
        <p:txBody>
          <a:bodyPr wrap="square">
            <a:spAutoFit/>
          </a:bodyPr>
          <a:lstStyle/>
          <a:p>
            <a:endParaRPr lang="en-US" sz="1200" dirty="0">
              <a:solidFill>
                <a:srgbClr val="000000"/>
              </a:solidFill>
              <a:latin typeface="Arial" panose="020B0604020202020204" pitchFamily="34" charset="0"/>
            </a:endParaRPr>
          </a:p>
          <a:p>
            <a:pPr algn="ctr"/>
            <a:r>
              <a:rPr lang="en-US" sz="3200" b="1" dirty="0">
                <a:solidFill>
                  <a:srgbClr val="C00000"/>
                </a:solidFill>
                <a:latin typeface="Arial Black" panose="020B0A04020102020204" pitchFamily="34" charset="0"/>
              </a:rPr>
              <a:t>Criterion 6: Faculty </a:t>
            </a:r>
            <a:endParaRPr lang="en-US" sz="3200" dirty="0">
              <a:solidFill>
                <a:srgbClr val="C00000"/>
              </a:solidFill>
              <a:latin typeface="Arial Black" panose="020B0A040201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6.1: </a:t>
            </a:r>
            <a:r>
              <a:rPr lang="en-US" sz="2400" dirty="0">
                <a:solidFill>
                  <a:srgbClr val="002060"/>
                </a:solidFill>
                <a:latin typeface="Arial" panose="020B0604020202020204" pitchFamily="34" charset="0"/>
                <a:cs typeface="Arial" panose="020B0604020202020204" pitchFamily="34" charset="0"/>
              </a:rPr>
              <a:t>There must be </a:t>
            </a:r>
            <a:r>
              <a:rPr lang="en-US" sz="2400" b="1" dirty="0">
                <a:solidFill>
                  <a:srgbClr val="002060"/>
                </a:solidFill>
                <a:latin typeface="Arial" panose="020B0604020202020204" pitchFamily="34" charset="0"/>
                <a:cs typeface="Arial" panose="020B0604020202020204" pitchFamily="34" charset="0"/>
              </a:rPr>
              <a:t>enough full time facul</a:t>
            </a:r>
            <a:r>
              <a:rPr lang="en-US" sz="2400" dirty="0">
                <a:solidFill>
                  <a:srgbClr val="002060"/>
                </a:solidFill>
                <a:latin typeface="Arial" panose="020B0604020202020204" pitchFamily="34" charset="0"/>
                <a:cs typeface="Arial" panose="020B0604020202020204" pitchFamily="34" charset="0"/>
              </a:rPr>
              <a:t>ty who are committed to the program to provide adequate coverage of the program areas/courses with continuity and stability. The interests and qualifications of all faculty members must be sufficient to teach all courses, plan, modify and update courses and curricula. All faculty members must have a level of competence that would normally be obtained through graduate work in the discipline. The majority of the faculty </a:t>
            </a:r>
            <a:r>
              <a:rPr lang="en-US" sz="2400" b="1" dirty="0">
                <a:solidFill>
                  <a:srgbClr val="002060"/>
                </a:solidFill>
                <a:latin typeface="Arial" panose="020B0604020202020204" pitchFamily="34" charset="0"/>
                <a:cs typeface="Arial" panose="020B0604020202020204" pitchFamily="34" charset="0"/>
              </a:rPr>
              <a:t>must hold a Ph.D</a:t>
            </a:r>
            <a:r>
              <a:rPr lang="en-US" sz="2400" dirty="0">
                <a:solidFill>
                  <a:srgbClr val="002060"/>
                </a:solidFill>
                <a:latin typeface="Arial" panose="020B0604020202020204" pitchFamily="34" charset="0"/>
                <a:cs typeface="Arial" panose="020B0604020202020204" pitchFamily="34" charset="0"/>
              </a:rPr>
              <a:t>. in the discipline. </a:t>
            </a:r>
          </a:p>
          <a:p>
            <a:pPr algn="just"/>
            <a:endParaRPr lang="en-US" sz="2400"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6.2: </a:t>
            </a:r>
            <a:r>
              <a:rPr lang="en-US" sz="2400" dirty="0">
                <a:solidFill>
                  <a:srgbClr val="002060"/>
                </a:solidFill>
                <a:latin typeface="Arial" panose="020B0604020202020204" pitchFamily="34" charset="0"/>
                <a:cs typeface="Arial" panose="020B0604020202020204" pitchFamily="34" charset="0"/>
              </a:rPr>
              <a:t>All the faculty members must retain current in the </a:t>
            </a:r>
            <a:r>
              <a:rPr lang="en-US" sz="2400" b="1" dirty="0">
                <a:solidFill>
                  <a:srgbClr val="002060"/>
                </a:solidFill>
                <a:latin typeface="Arial" panose="020B0604020202020204" pitchFamily="34" charset="0"/>
                <a:cs typeface="Arial" panose="020B0604020202020204" pitchFamily="34" charset="0"/>
              </a:rPr>
              <a:t>discipline and sufficient time must </a:t>
            </a:r>
            <a:r>
              <a:rPr lang="en-US" sz="2400" dirty="0">
                <a:solidFill>
                  <a:srgbClr val="002060"/>
                </a:solidFill>
                <a:latin typeface="Arial" panose="020B0604020202020204" pitchFamily="34" charset="0"/>
                <a:cs typeface="Arial" panose="020B0604020202020204" pitchFamily="34" charset="0"/>
              </a:rPr>
              <a:t>be provided for scholarly activities and professional development. Also, effective programs for faculty development must be in place. </a:t>
            </a:r>
          </a:p>
          <a:p>
            <a:pPr algn="just"/>
            <a:endParaRPr lang="en-US" sz="2400" b="1" dirty="0">
              <a:solidFill>
                <a:srgbClr val="002060"/>
              </a:solidFill>
              <a:latin typeface="Arial" panose="020B0604020202020204" pitchFamily="34" charset="0"/>
              <a:cs typeface="Arial" panose="020B0604020202020204" pitchFamily="34" charset="0"/>
            </a:endParaRPr>
          </a:p>
          <a:p>
            <a:pPr algn="just"/>
            <a:r>
              <a:rPr lang="en-US" sz="2400" b="1" dirty="0">
                <a:solidFill>
                  <a:srgbClr val="002060"/>
                </a:solidFill>
                <a:latin typeface="Arial" panose="020B0604020202020204" pitchFamily="34" charset="0"/>
                <a:cs typeface="Arial" panose="020B0604020202020204" pitchFamily="34" charset="0"/>
              </a:rPr>
              <a:t>Standard 6.3: </a:t>
            </a:r>
            <a:r>
              <a:rPr lang="en-US" sz="2400" dirty="0">
                <a:solidFill>
                  <a:srgbClr val="002060"/>
                </a:solidFill>
                <a:latin typeface="Arial" panose="020B0604020202020204" pitchFamily="34" charset="0"/>
                <a:cs typeface="Arial" panose="020B0604020202020204" pitchFamily="34" charset="0"/>
              </a:rPr>
              <a:t>All </a:t>
            </a:r>
            <a:r>
              <a:rPr lang="en-US" sz="2400" b="1" dirty="0">
                <a:solidFill>
                  <a:srgbClr val="002060"/>
                </a:solidFill>
                <a:latin typeface="Arial" panose="020B0604020202020204" pitchFamily="34" charset="0"/>
                <a:cs typeface="Arial" panose="020B0604020202020204" pitchFamily="34" charset="0"/>
              </a:rPr>
              <a:t>faculty members should be motivated </a:t>
            </a:r>
            <a:r>
              <a:rPr lang="en-US" sz="2400" dirty="0">
                <a:solidFill>
                  <a:srgbClr val="002060"/>
                </a:solidFill>
                <a:latin typeface="Arial" panose="020B0604020202020204" pitchFamily="34" charset="0"/>
                <a:cs typeface="Arial" panose="020B0604020202020204" pitchFamily="34" charset="0"/>
              </a:rPr>
              <a:t>and have job satisfaction to excel in their profession. </a:t>
            </a:r>
            <a:endParaRPr lang="en-US"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9452394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74AF491-C06C-49CB-8183-E088B3D2D5EE}"/>
              </a:ext>
            </a:extLst>
          </p:cNvPr>
          <p:cNvSpPr/>
          <p:nvPr/>
        </p:nvSpPr>
        <p:spPr>
          <a:xfrm>
            <a:off x="703384" y="981174"/>
            <a:ext cx="11085341" cy="4394280"/>
          </a:xfrm>
          <a:prstGeom prst="rect">
            <a:avLst/>
          </a:prstGeom>
        </p:spPr>
        <p:txBody>
          <a:bodyPr wrap="square">
            <a:spAutoFit/>
          </a:bodyPr>
          <a:lstStyle/>
          <a:p>
            <a:pPr algn="ctr"/>
            <a:r>
              <a:rPr lang="en-US" sz="3200" b="1" dirty="0">
                <a:solidFill>
                  <a:srgbClr val="C00000"/>
                </a:solidFill>
                <a:latin typeface="Arial Black" panose="020B0A04020102020204" pitchFamily="34" charset="0"/>
              </a:rPr>
              <a:t>Criterion 7: Institutional Facilities </a:t>
            </a:r>
            <a:endParaRPr lang="en-US" sz="3200" dirty="0">
              <a:solidFill>
                <a:srgbClr val="C00000"/>
              </a:solidFill>
              <a:latin typeface="Arial Black" panose="020B0A04020102020204" pitchFamily="34" charset="0"/>
            </a:endParaRP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7.1: </a:t>
            </a:r>
            <a:r>
              <a:rPr lang="en-US" sz="2400" dirty="0">
                <a:solidFill>
                  <a:srgbClr val="002060"/>
                </a:solidFill>
                <a:latin typeface="Arial" panose="020B0604020202020204" pitchFamily="34" charset="0"/>
                <a:cs typeface="Arial" panose="020B0604020202020204" pitchFamily="34" charset="0"/>
              </a:rPr>
              <a:t>The institute must have the </a:t>
            </a:r>
            <a:r>
              <a:rPr lang="en-US" sz="2400" b="1" dirty="0">
                <a:solidFill>
                  <a:srgbClr val="002060"/>
                </a:solidFill>
                <a:latin typeface="Arial" panose="020B0604020202020204" pitchFamily="34" charset="0"/>
                <a:cs typeface="Arial" panose="020B0604020202020204" pitchFamily="34" charset="0"/>
              </a:rPr>
              <a:t>infrastructure to support </a:t>
            </a:r>
            <a:r>
              <a:rPr lang="en-US" sz="2400" dirty="0">
                <a:solidFill>
                  <a:srgbClr val="002060"/>
                </a:solidFill>
                <a:latin typeface="Arial" panose="020B0604020202020204" pitchFamily="34" charset="0"/>
                <a:cs typeface="Arial" panose="020B0604020202020204" pitchFamily="34" charset="0"/>
              </a:rPr>
              <a:t>new trends in learning such as e-learning.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7.2: </a:t>
            </a:r>
            <a:r>
              <a:rPr lang="en-US" sz="2400" dirty="0">
                <a:solidFill>
                  <a:srgbClr val="002060"/>
                </a:solidFill>
                <a:latin typeface="Arial" panose="020B0604020202020204" pitchFamily="34" charset="0"/>
                <a:cs typeface="Arial" panose="020B0604020202020204" pitchFamily="34" charset="0"/>
              </a:rPr>
              <a:t>The library must possess an </a:t>
            </a:r>
            <a:r>
              <a:rPr lang="en-US" sz="2400" b="1" dirty="0">
                <a:solidFill>
                  <a:srgbClr val="002060"/>
                </a:solidFill>
                <a:latin typeface="Arial" panose="020B0604020202020204" pitchFamily="34" charset="0"/>
                <a:cs typeface="Arial" panose="020B0604020202020204" pitchFamily="34" charset="0"/>
              </a:rPr>
              <a:t>up-to-date technical </a:t>
            </a:r>
            <a:r>
              <a:rPr lang="en-US" sz="2400" dirty="0">
                <a:solidFill>
                  <a:srgbClr val="002060"/>
                </a:solidFill>
                <a:latin typeface="Arial" panose="020B0604020202020204" pitchFamily="34" charset="0"/>
                <a:cs typeface="Arial" panose="020B0604020202020204" pitchFamily="34" charset="0"/>
              </a:rPr>
              <a:t>collection relevant to the program and must be adequately staffed with professional personnel. </a:t>
            </a:r>
          </a:p>
          <a:p>
            <a:pPr algn="just">
              <a:lnSpc>
                <a:spcPct val="150000"/>
              </a:lnSpc>
            </a:pPr>
            <a:r>
              <a:rPr lang="en-US" sz="2400" b="1" dirty="0">
                <a:solidFill>
                  <a:srgbClr val="002060"/>
                </a:solidFill>
                <a:latin typeface="Arial" panose="020B0604020202020204" pitchFamily="34" charset="0"/>
                <a:cs typeface="Arial" panose="020B0604020202020204" pitchFamily="34" charset="0"/>
              </a:rPr>
              <a:t>Standard 7.3: Classrooms must be adequately </a:t>
            </a:r>
            <a:r>
              <a:rPr lang="en-US" sz="2400" dirty="0">
                <a:solidFill>
                  <a:srgbClr val="002060"/>
                </a:solidFill>
                <a:latin typeface="Arial" panose="020B0604020202020204" pitchFamily="34" charset="0"/>
                <a:cs typeface="Arial" panose="020B0604020202020204" pitchFamily="34" charset="0"/>
              </a:rPr>
              <a:t>equipped and offices must be adequate to enable faculty to carry out their responsibilities. </a:t>
            </a:r>
            <a:endParaRPr lang="en-US" sz="16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616137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esentation on brainstorming">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entury Gothic-Palatino Linotype">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3"/>
        </a:lnRef>
        <a:fillRef idx="2">
          <a:schemeClr val="accent3"/>
        </a:fillRef>
        <a:effectRef idx="1">
          <a:schemeClr val="accent3"/>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a:solidFill>
            <a:schemeClr val="bg2"/>
          </a:solidFill>
        </a:ln>
      </a:spPr>
      <a:bodyPr wrap="none" rtlCol="0">
        <a:spAutoFit/>
      </a:bodyPr>
      <a:lstStyle>
        <a:defPPr>
          <a:defRPr dirty="0" err="1" smtClean="0"/>
        </a:defPPr>
      </a:lstStyle>
    </a:txDef>
  </a:objectDefaults>
  <a:extraClrSchemeLst/>
  <a:extLst>
    <a:ext uri="{05A4C25C-085E-4340-85A3-A5531E510DB2}">
      <thm15:themeFamily xmlns:thm15="http://schemas.microsoft.com/office/thememl/2012/main" xmlns="" name="Business brainstorming presentation.potx" id="{DE77CA07-3D7A-4CF2-AF02-587F794CB3CB}" vid="{13C2A94F-C0A1-4622-B71C-29A3B00D5E0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 brainstorming presentation</Template>
  <TotalTime>127</TotalTime>
  <Words>1004</Words>
  <Application>Microsoft Office PowerPoint</Application>
  <PresentationFormat>Custom</PresentationFormat>
  <Paragraphs>70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Presentation on brainstorming</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16</cp:revision>
  <dcterms:created xsi:type="dcterms:W3CDTF">2019-02-11T14:28:15Z</dcterms:created>
  <dcterms:modified xsi:type="dcterms:W3CDTF">2019-02-14T04:54:41Z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74069100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